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74" r:id="rId6"/>
    <p:sldId id="275" r:id="rId7"/>
    <p:sldId id="276" r:id="rId8"/>
    <p:sldId id="277" r:id="rId9"/>
    <p:sldId id="261" r:id="rId10"/>
    <p:sldId id="262" r:id="rId11"/>
    <p:sldId id="278" r:id="rId12"/>
    <p:sldId id="279" r:id="rId13"/>
    <p:sldId id="264" r:id="rId14"/>
    <p:sldId id="265" r:id="rId15"/>
    <p:sldId id="266" r:id="rId16"/>
  </p:sldIdLst>
  <p:sldSz cx="9144000" cy="6858000" type="screen4x3"/>
  <p:notesSz cx="6858000" cy="9144000"/>
  <p:defaultTextStyle>
    <a:defPPr>
      <a:defRPr lang="en-US"/>
    </a:defPPr>
    <a:lvl1pPr algn="l" rtl="0" fontAlgn="base">
      <a:spcBef>
        <a:spcPct val="0"/>
      </a:spcBef>
      <a:spcAft>
        <a:spcPct val="0"/>
      </a:spcAft>
      <a:defRPr sz="3600" b="1" kern="1200">
        <a:solidFill>
          <a:schemeClr val="bg1"/>
        </a:solidFill>
        <a:latin typeface="Arial" charset="0"/>
        <a:ea typeface="+mn-ea"/>
        <a:cs typeface="+mn-cs"/>
      </a:defRPr>
    </a:lvl1pPr>
    <a:lvl2pPr marL="457200" algn="l" rtl="0" fontAlgn="base">
      <a:spcBef>
        <a:spcPct val="0"/>
      </a:spcBef>
      <a:spcAft>
        <a:spcPct val="0"/>
      </a:spcAft>
      <a:defRPr sz="3600" b="1" kern="1200">
        <a:solidFill>
          <a:schemeClr val="bg1"/>
        </a:solidFill>
        <a:latin typeface="Arial" charset="0"/>
        <a:ea typeface="+mn-ea"/>
        <a:cs typeface="+mn-cs"/>
      </a:defRPr>
    </a:lvl2pPr>
    <a:lvl3pPr marL="914400" algn="l" rtl="0" fontAlgn="base">
      <a:spcBef>
        <a:spcPct val="0"/>
      </a:spcBef>
      <a:spcAft>
        <a:spcPct val="0"/>
      </a:spcAft>
      <a:defRPr sz="3600" b="1" kern="1200">
        <a:solidFill>
          <a:schemeClr val="bg1"/>
        </a:solidFill>
        <a:latin typeface="Arial" charset="0"/>
        <a:ea typeface="+mn-ea"/>
        <a:cs typeface="+mn-cs"/>
      </a:defRPr>
    </a:lvl3pPr>
    <a:lvl4pPr marL="1371600" algn="l" rtl="0" fontAlgn="base">
      <a:spcBef>
        <a:spcPct val="0"/>
      </a:spcBef>
      <a:spcAft>
        <a:spcPct val="0"/>
      </a:spcAft>
      <a:defRPr sz="3600" b="1" kern="1200">
        <a:solidFill>
          <a:schemeClr val="bg1"/>
        </a:solidFill>
        <a:latin typeface="Arial" charset="0"/>
        <a:ea typeface="+mn-ea"/>
        <a:cs typeface="+mn-cs"/>
      </a:defRPr>
    </a:lvl4pPr>
    <a:lvl5pPr marL="1828800" algn="l" rtl="0" fontAlgn="base">
      <a:spcBef>
        <a:spcPct val="0"/>
      </a:spcBef>
      <a:spcAft>
        <a:spcPct val="0"/>
      </a:spcAft>
      <a:defRPr sz="3600" b="1" kern="1200">
        <a:solidFill>
          <a:schemeClr val="bg1"/>
        </a:solidFill>
        <a:latin typeface="Arial" charset="0"/>
        <a:ea typeface="+mn-ea"/>
        <a:cs typeface="+mn-cs"/>
      </a:defRPr>
    </a:lvl5pPr>
    <a:lvl6pPr marL="2286000" algn="l" defTabSz="914400" rtl="0" eaLnBrk="1" latinLnBrk="0" hangingPunct="1">
      <a:defRPr sz="3600" b="1" kern="1200">
        <a:solidFill>
          <a:schemeClr val="bg1"/>
        </a:solidFill>
        <a:latin typeface="Arial" charset="0"/>
        <a:ea typeface="+mn-ea"/>
        <a:cs typeface="+mn-cs"/>
      </a:defRPr>
    </a:lvl6pPr>
    <a:lvl7pPr marL="2743200" algn="l" defTabSz="914400" rtl="0" eaLnBrk="1" latinLnBrk="0" hangingPunct="1">
      <a:defRPr sz="3600" b="1" kern="1200">
        <a:solidFill>
          <a:schemeClr val="bg1"/>
        </a:solidFill>
        <a:latin typeface="Arial" charset="0"/>
        <a:ea typeface="+mn-ea"/>
        <a:cs typeface="+mn-cs"/>
      </a:defRPr>
    </a:lvl7pPr>
    <a:lvl8pPr marL="3200400" algn="l" defTabSz="914400" rtl="0" eaLnBrk="1" latinLnBrk="0" hangingPunct="1">
      <a:defRPr sz="3600" b="1" kern="1200">
        <a:solidFill>
          <a:schemeClr val="bg1"/>
        </a:solidFill>
        <a:latin typeface="Arial" charset="0"/>
        <a:ea typeface="+mn-ea"/>
        <a:cs typeface="+mn-cs"/>
      </a:defRPr>
    </a:lvl8pPr>
    <a:lvl9pPr marL="3657600" algn="l" defTabSz="914400" rtl="0" eaLnBrk="1" latinLnBrk="0" hangingPunct="1">
      <a:defRPr sz="36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0E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077C32-7995-42A4-B53C-DCAD11582BA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58686D-51DF-4E26-906F-CB26E6BF9A3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521252-6E0C-4A53-AC45-7ECD2208C6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C0E0C2-EB85-4426-AE0E-B34A967936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1A6DB6-61B9-4C64-A6B2-73D0FDA535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0DFF65-D48B-4AAC-AD80-6C283B47C7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FF5537-73FF-4E93-9309-2C3461A05C4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C90CAD8-0F28-4B2D-BF55-9921EEFC1C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CD7C0D-64DA-46E0-BB3C-9376962063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D79799-F53D-4CBB-8212-AD532020CD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06E835-2F21-44C8-9FB0-EC770DD9A8C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40E2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65DA4075-1D8C-496B-9203-8C7AAE46F2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hyperlink" Target="file:///C:\Documents%20and%20Settings\vishnu1\Local%20Settings\Finished%20Work\Phyllis\Gr%204%20Descriptive%20writing%20lesson\Best%20Vacation%20organizer.gif" TargetMode="External"/><Relationship Id="rId5" Type="http://schemas.openxmlformats.org/officeDocument/2006/relationships/image" Target="../media/image4.wmf"/><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052" name="Line 4"/>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053" name="Line 5"/>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054" name="Picture 6"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055" name="Text Box 7"/>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056" name="Picture 8"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057" name="Picture 9"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058" name="Text Box 10"/>
          <p:cNvSpPr txBox="1">
            <a:spLocks noChangeArrowheads="1"/>
          </p:cNvSpPr>
          <p:nvPr/>
        </p:nvSpPr>
        <p:spPr bwMode="auto">
          <a:xfrm>
            <a:off x="2667000" y="3352800"/>
            <a:ext cx="5105400" cy="1190625"/>
          </a:xfrm>
          <a:prstGeom prst="rect">
            <a:avLst/>
          </a:prstGeom>
          <a:noFill/>
          <a:ln w="9525">
            <a:noFill/>
            <a:miter lim="800000"/>
            <a:headEnd/>
            <a:tailEnd/>
          </a:ln>
          <a:effectLst/>
        </p:spPr>
        <p:txBody>
          <a:bodyPr>
            <a:spAutoFit/>
          </a:bodyPr>
          <a:lstStyle/>
          <a:p>
            <a:pPr algn="ctr">
              <a:spcBef>
                <a:spcPct val="50000"/>
              </a:spcBef>
            </a:pPr>
            <a:r>
              <a:rPr lang="en-US"/>
              <a:t>What is a descriptive writing?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8195"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8196"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8197"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8198"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8199"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8200"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8201" name="Text Box 9"/>
          <p:cNvSpPr txBox="1">
            <a:spLocks noChangeArrowheads="1"/>
          </p:cNvSpPr>
          <p:nvPr/>
        </p:nvSpPr>
        <p:spPr bwMode="auto">
          <a:xfrm>
            <a:off x="2362200" y="4572000"/>
            <a:ext cx="6096000" cy="173990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use sense words that help your reader picture what you are describing</a:t>
            </a:r>
          </a:p>
        </p:txBody>
      </p:sp>
      <p:sp>
        <p:nvSpPr>
          <p:cNvPr id="8202" name="Text Box 10"/>
          <p:cNvSpPr txBox="1">
            <a:spLocks noChangeArrowheads="1"/>
          </p:cNvSpPr>
          <p:nvPr/>
        </p:nvSpPr>
        <p:spPr bwMode="auto">
          <a:xfrm>
            <a:off x="2209800" y="5791200"/>
            <a:ext cx="6096000" cy="64135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endParaRPr lang="en-US"/>
          </a:p>
        </p:txBody>
      </p:sp>
      <p:sp>
        <p:nvSpPr>
          <p:cNvPr id="8203" name="Text Box 11"/>
          <p:cNvSpPr txBox="1">
            <a:spLocks noChangeArrowheads="1"/>
          </p:cNvSpPr>
          <p:nvPr/>
        </p:nvSpPr>
        <p:spPr bwMode="auto">
          <a:xfrm>
            <a:off x="2362200" y="2362200"/>
            <a:ext cx="6019800" cy="173990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put details in time order, spatial order, or in order of importance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 calcmode="lin" valueType="num">
                                      <p:cBhvr additive="base">
                                        <p:cTn id="7" dur="500" fill="hold"/>
                                        <p:tgtEl>
                                          <p:spTgt spid="8203"/>
                                        </p:tgtEl>
                                        <p:attrNameLst>
                                          <p:attrName>ppt_x</p:attrName>
                                        </p:attrNameLst>
                                      </p:cBhvr>
                                      <p:tavLst>
                                        <p:tav tm="0">
                                          <p:val>
                                            <p:strVal val="1+#ppt_w/2"/>
                                          </p:val>
                                        </p:tav>
                                        <p:tav tm="100000">
                                          <p:val>
                                            <p:strVal val="#ppt_x"/>
                                          </p:val>
                                        </p:tav>
                                      </p:tavLst>
                                    </p:anim>
                                    <p:anim calcmode="lin" valueType="num">
                                      <p:cBhvr additive="base">
                                        <p:cTn id="8" dur="500" fill="hold"/>
                                        <p:tgtEl>
                                          <p:spTgt spid="82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201"/>
                                        </p:tgtEl>
                                        <p:attrNameLst>
                                          <p:attrName>style.visibility</p:attrName>
                                        </p:attrNameLst>
                                      </p:cBhvr>
                                      <p:to>
                                        <p:strVal val="visible"/>
                                      </p:to>
                                    </p:set>
                                    <p:anim calcmode="lin" valueType="num">
                                      <p:cBhvr additive="base">
                                        <p:cTn id="13" dur="500" fill="hold"/>
                                        <p:tgtEl>
                                          <p:spTgt spid="8201"/>
                                        </p:tgtEl>
                                        <p:attrNameLst>
                                          <p:attrName>ppt_x</p:attrName>
                                        </p:attrNameLst>
                                      </p:cBhvr>
                                      <p:tavLst>
                                        <p:tav tm="0">
                                          <p:val>
                                            <p:strVal val="1+#ppt_w/2"/>
                                          </p:val>
                                        </p:tav>
                                        <p:tav tm="100000">
                                          <p:val>
                                            <p:strVal val="#ppt_x"/>
                                          </p:val>
                                        </p:tav>
                                      </p:tavLst>
                                    </p:anim>
                                    <p:anim calcmode="lin" valueType="num">
                                      <p:cBhvr additive="base">
                                        <p:cTn id="14" dur="500" fill="hold"/>
                                        <p:tgtEl>
                                          <p:spTgt spid="82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utoUpdateAnimBg="0"/>
      <p:bldP spid="820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026"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4579" name="Line 1027"/>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4580" name="Line 1028"/>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4581" name="Picture 1029"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4582" name="Text Box 1030"/>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4583" name="Picture 1031"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4584" name="Picture 1032"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4586" name="Text Box 1034"/>
          <p:cNvSpPr txBox="1">
            <a:spLocks noChangeArrowheads="1"/>
          </p:cNvSpPr>
          <p:nvPr/>
        </p:nvSpPr>
        <p:spPr bwMode="auto">
          <a:xfrm>
            <a:off x="2209800" y="5791200"/>
            <a:ext cx="6096000" cy="64135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endParaRPr lang="en-US"/>
          </a:p>
        </p:txBody>
      </p:sp>
      <p:sp>
        <p:nvSpPr>
          <p:cNvPr id="24587" name="Text Box 1035"/>
          <p:cNvSpPr txBox="1">
            <a:spLocks noChangeArrowheads="1"/>
          </p:cNvSpPr>
          <p:nvPr/>
        </p:nvSpPr>
        <p:spPr bwMode="auto">
          <a:xfrm>
            <a:off x="2286000" y="3200400"/>
            <a:ext cx="6019800" cy="1190625"/>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end in a way that wraps up the description</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4587"/>
                                        </p:tgtEl>
                                        <p:attrNameLst>
                                          <p:attrName>style.visibility</p:attrName>
                                        </p:attrNameLst>
                                      </p:cBhvr>
                                      <p:to>
                                        <p:strVal val="visible"/>
                                      </p:to>
                                    </p:set>
                                    <p:anim calcmode="lin" valueType="num">
                                      <p:cBhvr additive="base">
                                        <p:cTn id="7" dur="500" fill="hold"/>
                                        <p:tgtEl>
                                          <p:spTgt spid="24587"/>
                                        </p:tgtEl>
                                        <p:attrNameLst>
                                          <p:attrName>ppt_x</p:attrName>
                                        </p:attrNameLst>
                                      </p:cBhvr>
                                      <p:tavLst>
                                        <p:tav tm="0">
                                          <p:val>
                                            <p:strVal val="1+#ppt_w/2"/>
                                          </p:val>
                                        </p:tav>
                                        <p:tav tm="100000">
                                          <p:val>
                                            <p:strVal val="#ppt_x"/>
                                          </p:val>
                                        </p:tav>
                                      </p:tavLst>
                                    </p:anim>
                                    <p:anim calcmode="lin" valueType="num">
                                      <p:cBhvr additive="base">
                                        <p:cTn id="8" dur="500" fill="hold"/>
                                        <p:tgtEl>
                                          <p:spTgt spid="24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5603"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5604"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5605"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5606"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5607"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5608"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5612" name="Text Box 12"/>
          <p:cNvSpPr txBox="1">
            <a:spLocks noChangeArrowheads="1"/>
          </p:cNvSpPr>
          <p:nvPr/>
        </p:nvSpPr>
        <p:spPr bwMode="auto">
          <a:xfrm>
            <a:off x="2819400" y="3124200"/>
            <a:ext cx="5562600" cy="1739900"/>
          </a:xfrm>
          <a:prstGeom prst="rect">
            <a:avLst/>
          </a:prstGeom>
          <a:noFill/>
          <a:ln w="9525">
            <a:noFill/>
            <a:miter lim="800000"/>
            <a:headEnd/>
            <a:tailEnd/>
          </a:ln>
          <a:effectLst/>
        </p:spPr>
        <p:txBody>
          <a:bodyPr>
            <a:spAutoFit/>
          </a:bodyPr>
          <a:lstStyle/>
          <a:p>
            <a:pPr>
              <a:spcBef>
                <a:spcPct val="50000"/>
              </a:spcBef>
            </a:pPr>
            <a:r>
              <a:rPr lang="en-US">
                <a:hlinkClick r:id="rId6" action="ppaction://hlinkfile"/>
              </a:rPr>
              <a:t>Brainstorming organizer for “The Best Possible Vacation”</a:t>
            </a:r>
            <a:endParaRPr lang="en-US"/>
          </a:p>
        </p:txBody>
      </p:sp>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10243"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10244"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10245"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10246"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10247"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10248"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10249" name="Text Box 9"/>
          <p:cNvSpPr txBox="1">
            <a:spLocks noChangeArrowheads="1"/>
          </p:cNvSpPr>
          <p:nvPr/>
        </p:nvSpPr>
        <p:spPr bwMode="auto">
          <a:xfrm>
            <a:off x="2286000" y="2209800"/>
            <a:ext cx="6172200" cy="641350"/>
          </a:xfrm>
          <a:prstGeom prst="rect">
            <a:avLst/>
          </a:prstGeom>
          <a:noFill/>
          <a:ln w="9525">
            <a:noFill/>
            <a:miter lim="800000"/>
            <a:headEnd/>
            <a:tailEnd/>
          </a:ln>
          <a:effectLst/>
        </p:spPr>
        <p:txBody>
          <a:bodyPr>
            <a:spAutoFit/>
          </a:bodyPr>
          <a:lstStyle/>
          <a:p>
            <a:pPr>
              <a:spcBef>
                <a:spcPct val="50000"/>
              </a:spcBef>
            </a:pPr>
            <a:r>
              <a:rPr lang="en-US"/>
              <a:t>The Best Possible Vacation</a:t>
            </a:r>
          </a:p>
        </p:txBody>
      </p:sp>
      <p:sp>
        <p:nvSpPr>
          <p:cNvPr id="10250" name="Text Box 10"/>
          <p:cNvSpPr txBox="1">
            <a:spLocks noChangeArrowheads="1"/>
          </p:cNvSpPr>
          <p:nvPr/>
        </p:nvSpPr>
        <p:spPr bwMode="auto">
          <a:xfrm>
            <a:off x="2362200" y="3276600"/>
            <a:ext cx="5867400" cy="641350"/>
          </a:xfrm>
          <a:prstGeom prst="rect">
            <a:avLst/>
          </a:prstGeom>
          <a:noFill/>
          <a:ln w="9525">
            <a:noFill/>
            <a:miter lim="800000"/>
            <a:headEnd/>
            <a:tailEnd/>
          </a:ln>
          <a:effectLst/>
        </p:spPr>
        <p:txBody>
          <a:bodyPr>
            <a:spAutoFit/>
          </a:bodyPr>
          <a:lstStyle/>
          <a:p>
            <a:pPr>
              <a:spcBef>
                <a:spcPct val="50000"/>
              </a:spcBef>
            </a:pPr>
            <a:endParaRPr lang="en-US"/>
          </a:p>
        </p:txBody>
      </p:sp>
      <p:sp>
        <p:nvSpPr>
          <p:cNvPr id="10251" name="Text Box 11"/>
          <p:cNvSpPr txBox="1">
            <a:spLocks noChangeArrowheads="1"/>
          </p:cNvSpPr>
          <p:nvPr/>
        </p:nvSpPr>
        <p:spPr bwMode="auto">
          <a:xfrm>
            <a:off x="2286000" y="3429000"/>
            <a:ext cx="6629400" cy="2838450"/>
          </a:xfrm>
          <a:prstGeom prst="rect">
            <a:avLst/>
          </a:prstGeom>
          <a:noFill/>
          <a:ln w="9525">
            <a:noFill/>
            <a:miter lim="800000"/>
            <a:headEnd/>
            <a:tailEnd/>
          </a:ln>
          <a:effectLst/>
        </p:spPr>
        <p:txBody>
          <a:bodyPr>
            <a:spAutoFit/>
          </a:bodyPr>
          <a:lstStyle/>
          <a:p>
            <a:pPr>
              <a:spcBef>
                <a:spcPct val="50000"/>
              </a:spcBef>
            </a:pPr>
            <a:r>
              <a:rPr lang="en-US"/>
              <a:t>	The first time I went to Myrtle Beach, South Carolina, I knew that this was just the kind of vacation I would always love.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 calcmode="lin" valueType="num">
                                      <p:cBhvr additive="base">
                                        <p:cTn id="7" dur="500" fill="hold"/>
                                        <p:tgtEl>
                                          <p:spTgt spid="10249"/>
                                        </p:tgtEl>
                                        <p:attrNameLst>
                                          <p:attrName>ppt_x</p:attrName>
                                        </p:attrNameLst>
                                      </p:cBhvr>
                                      <p:tavLst>
                                        <p:tav tm="0">
                                          <p:val>
                                            <p:strVal val="0-#ppt_w/2"/>
                                          </p:val>
                                        </p:tav>
                                        <p:tav tm="100000">
                                          <p:val>
                                            <p:strVal val="#ppt_x"/>
                                          </p:val>
                                        </p:tav>
                                      </p:tavLst>
                                    </p:anim>
                                    <p:anim calcmode="lin" valueType="num">
                                      <p:cBhvr additive="base">
                                        <p:cTn id="8" dur="5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10251"/>
                                        </p:tgtEl>
                                        <p:attrNameLst>
                                          <p:attrName>style.visibility</p:attrName>
                                        </p:attrNameLst>
                                      </p:cBhvr>
                                      <p:to>
                                        <p:strVal val="visible"/>
                                      </p:to>
                                    </p:set>
                                    <p:anim calcmode="lin" valueType="num">
                                      <p:cBhvr additive="base">
                                        <p:cTn id="13" dur="300" fill="hold"/>
                                        <p:tgtEl>
                                          <p:spTgt spid="10251"/>
                                        </p:tgtEl>
                                        <p:attrNameLst>
                                          <p:attrName>ppt_x</p:attrName>
                                        </p:attrNameLst>
                                      </p:cBhvr>
                                      <p:tavLst>
                                        <p:tav tm="0">
                                          <p:val>
                                            <p:strVal val="0-#ppt_w/2"/>
                                          </p:val>
                                        </p:tav>
                                        <p:tav tm="100000">
                                          <p:val>
                                            <p:strVal val="#ppt_x"/>
                                          </p:val>
                                        </p:tav>
                                      </p:tavLst>
                                    </p:anim>
                                    <p:anim calcmode="lin" valueType="num">
                                      <p:cBhvr additive="base">
                                        <p:cTn id="14" dur="300" fill="hold"/>
                                        <p:tgtEl>
                                          <p:spTgt spid="102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utoUpdateAnimBg="0"/>
      <p:bldP spid="1025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11267"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11268"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11269"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11270"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11271"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11272"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11273" name="Text Box 9"/>
          <p:cNvSpPr txBox="1">
            <a:spLocks noChangeArrowheads="1"/>
          </p:cNvSpPr>
          <p:nvPr/>
        </p:nvSpPr>
        <p:spPr bwMode="auto">
          <a:xfrm>
            <a:off x="2286000" y="2362200"/>
            <a:ext cx="6324600" cy="641350"/>
          </a:xfrm>
          <a:prstGeom prst="rect">
            <a:avLst/>
          </a:prstGeom>
          <a:noFill/>
          <a:ln w="9525">
            <a:noFill/>
            <a:miter lim="800000"/>
            <a:headEnd/>
            <a:tailEnd/>
          </a:ln>
          <a:effectLst/>
        </p:spPr>
        <p:txBody>
          <a:bodyPr>
            <a:spAutoFit/>
          </a:bodyPr>
          <a:lstStyle/>
          <a:p>
            <a:pPr>
              <a:spcBef>
                <a:spcPct val="50000"/>
              </a:spcBef>
            </a:pPr>
            <a:endParaRPr lang="en-US"/>
          </a:p>
        </p:txBody>
      </p:sp>
      <p:sp>
        <p:nvSpPr>
          <p:cNvPr id="11274" name="Text Box 10"/>
          <p:cNvSpPr txBox="1">
            <a:spLocks noChangeArrowheads="1"/>
          </p:cNvSpPr>
          <p:nvPr/>
        </p:nvSpPr>
        <p:spPr bwMode="auto">
          <a:xfrm>
            <a:off x="2133600" y="1981200"/>
            <a:ext cx="7010400" cy="4486275"/>
          </a:xfrm>
          <a:prstGeom prst="rect">
            <a:avLst/>
          </a:prstGeom>
          <a:noFill/>
          <a:ln w="9525">
            <a:noFill/>
            <a:miter lim="800000"/>
            <a:headEnd/>
            <a:tailEnd/>
          </a:ln>
          <a:effectLst/>
        </p:spPr>
        <p:txBody>
          <a:bodyPr>
            <a:spAutoFit/>
          </a:bodyPr>
          <a:lstStyle/>
          <a:p>
            <a:pPr>
              <a:spcBef>
                <a:spcPct val="50000"/>
              </a:spcBef>
            </a:pPr>
            <a:r>
              <a:rPr lang="en-US"/>
              <a:t>As I sat on the beach, I felt the gentle breeze coming from the water.  The warm sun was shining on the water making it sparkle.  It was so peaceful.  	The waves crashing against the shore were soothing.</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1274"/>
                                        </p:tgtEl>
                                        <p:attrNameLst>
                                          <p:attrName>style.visibility</p:attrName>
                                        </p:attrNameLst>
                                      </p:cBhvr>
                                      <p:to>
                                        <p:strVal val="visible"/>
                                      </p:to>
                                    </p:set>
                                    <p:anim calcmode="lin" valueType="num">
                                      <p:cBhvr additive="base">
                                        <p:cTn id="7" dur="300" fill="hold"/>
                                        <p:tgtEl>
                                          <p:spTgt spid="11274"/>
                                        </p:tgtEl>
                                        <p:attrNameLst>
                                          <p:attrName>ppt_x</p:attrName>
                                        </p:attrNameLst>
                                      </p:cBhvr>
                                      <p:tavLst>
                                        <p:tav tm="0">
                                          <p:val>
                                            <p:strVal val="0-#ppt_w/2"/>
                                          </p:val>
                                        </p:tav>
                                        <p:tav tm="100000">
                                          <p:val>
                                            <p:strVal val="#ppt_x"/>
                                          </p:val>
                                        </p:tav>
                                      </p:tavLst>
                                    </p:anim>
                                    <p:anim calcmode="lin" valueType="num">
                                      <p:cBhvr additive="base">
                                        <p:cTn id="8" dur="300" fill="hold"/>
                                        <p:tgtEl>
                                          <p:spTgt spid="112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12291"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12292"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12293"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12294"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12295"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12296"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12297" name="WordArt 9" descr="Narrow vertical"/>
          <p:cNvSpPr>
            <a:spLocks noChangeArrowheads="1" noChangeShapeType="1" noTextEdit="1"/>
          </p:cNvSpPr>
          <p:nvPr/>
        </p:nvSpPr>
        <p:spPr bwMode="auto">
          <a:xfrm>
            <a:off x="2667000" y="2514600"/>
            <a:ext cx="5334000" cy="2667000"/>
          </a:xfrm>
          <a:prstGeom prst="rect">
            <a:avLst/>
          </a:prstGeom>
        </p:spPr>
        <p:txBody>
          <a:bodyPr wrap="none" fromWordArt="1">
            <a:prstTxWarp prst="textCurveUp">
              <a:avLst>
                <a:gd name="adj" fmla="val 40356"/>
              </a:avLst>
            </a:prstTxWarp>
          </a:bodyPr>
          <a:lstStyle/>
          <a:p>
            <a:pPr algn="ctr"/>
            <a:r>
              <a:rPr lang="en-IN"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THE END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3075"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3076"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3077"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3078"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3079"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3080"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3081" name="Text Box 9"/>
          <p:cNvSpPr txBox="1">
            <a:spLocks noChangeArrowheads="1"/>
          </p:cNvSpPr>
          <p:nvPr/>
        </p:nvSpPr>
        <p:spPr bwMode="auto">
          <a:xfrm>
            <a:off x="2514600" y="2743200"/>
            <a:ext cx="5257800" cy="701675"/>
          </a:xfrm>
          <a:prstGeom prst="rect">
            <a:avLst/>
          </a:prstGeom>
          <a:noFill/>
          <a:ln w="9525">
            <a:noFill/>
            <a:miter lim="800000"/>
            <a:headEnd/>
            <a:tailEnd/>
          </a:ln>
          <a:effectLst/>
        </p:spPr>
        <p:txBody>
          <a:bodyPr>
            <a:spAutoFit/>
          </a:bodyPr>
          <a:lstStyle/>
          <a:p>
            <a:pPr>
              <a:spcBef>
                <a:spcPct val="50000"/>
              </a:spcBef>
            </a:pPr>
            <a:endParaRPr lang="en-US" sz="4000" b="0"/>
          </a:p>
        </p:txBody>
      </p:sp>
      <p:sp>
        <p:nvSpPr>
          <p:cNvPr id="3083" name="Text Box 11"/>
          <p:cNvSpPr txBox="1">
            <a:spLocks noChangeArrowheads="1"/>
          </p:cNvSpPr>
          <p:nvPr/>
        </p:nvSpPr>
        <p:spPr bwMode="auto">
          <a:xfrm>
            <a:off x="2438400" y="2819400"/>
            <a:ext cx="6248400" cy="2838450"/>
          </a:xfrm>
          <a:prstGeom prst="rect">
            <a:avLst/>
          </a:prstGeom>
          <a:noFill/>
          <a:ln w="9525">
            <a:noFill/>
            <a:miter lim="800000"/>
            <a:headEnd/>
            <a:tailEnd/>
          </a:ln>
          <a:effectLst/>
        </p:spPr>
        <p:txBody>
          <a:bodyPr>
            <a:spAutoFit/>
          </a:bodyPr>
          <a:lstStyle/>
          <a:p>
            <a:pPr>
              <a:spcBef>
                <a:spcPct val="50000"/>
              </a:spcBef>
            </a:pPr>
            <a:r>
              <a:rPr lang="en-US"/>
              <a:t>A description is a picture in words that helps the reader see, hear, taste, smell, or feel something that the writer has experienced.</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83"/>
                                        </p:tgtEl>
                                        <p:attrNameLst>
                                          <p:attrName>style.visibility</p:attrName>
                                        </p:attrNameLst>
                                      </p:cBhvr>
                                      <p:to>
                                        <p:strVal val="visible"/>
                                      </p:to>
                                    </p:set>
                                    <p:anim calcmode="lin" valueType="num">
                                      <p:cBhvr additive="base">
                                        <p:cTn id="7" dur="500" fill="hold"/>
                                        <p:tgtEl>
                                          <p:spTgt spid="3083"/>
                                        </p:tgtEl>
                                        <p:attrNameLst>
                                          <p:attrName>ppt_x</p:attrName>
                                        </p:attrNameLst>
                                      </p:cBhvr>
                                      <p:tavLst>
                                        <p:tav tm="0">
                                          <p:val>
                                            <p:strVal val="0-#ppt_w/2"/>
                                          </p:val>
                                        </p:tav>
                                        <p:tav tm="100000">
                                          <p:val>
                                            <p:strVal val="#ppt_x"/>
                                          </p:val>
                                        </p:tav>
                                      </p:tavLst>
                                    </p:anim>
                                    <p:anim calcmode="lin" valueType="num">
                                      <p:cBhvr additive="base">
                                        <p:cTn id="8" dur="500" fill="hold"/>
                                        <p:tgtEl>
                                          <p:spTgt spid="3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4099"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4100"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4101"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4102"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4103"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4104"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4105" name="Text Box 9"/>
          <p:cNvSpPr txBox="1">
            <a:spLocks noChangeArrowheads="1"/>
          </p:cNvSpPr>
          <p:nvPr/>
        </p:nvSpPr>
        <p:spPr bwMode="auto">
          <a:xfrm>
            <a:off x="2209800" y="2209800"/>
            <a:ext cx="6553200" cy="1190625"/>
          </a:xfrm>
          <a:prstGeom prst="rect">
            <a:avLst/>
          </a:prstGeom>
          <a:noFill/>
          <a:ln w="9525">
            <a:noFill/>
            <a:miter lim="800000"/>
            <a:headEnd/>
            <a:tailEnd/>
          </a:ln>
          <a:effectLst/>
        </p:spPr>
        <p:txBody>
          <a:bodyPr>
            <a:spAutoFit/>
          </a:bodyPr>
          <a:lstStyle/>
          <a:p>
            <a:pPr>
              <a:spcBef>
                <a:spcPct val="50000"/>
              </a:spcBef>
            </a:pPr>
            <a:r>
              <a:rPr lang="en-US"/>
              <a:t>What sense is being used in the following sentences?</a:t>
            </a:r>
          </a:p>
        </p:txBody>
      </p:sp>
      <p:sp>
        <p:nvSpPr>
          <p:cNvPr id="4106" name="Text Box 10"/>
          <p:cNvSpPr txBox="1">
            <a:spLocks noChangeArrowheads="1"/>
          </p:cNvSpPr>
          <p:nvPr/>
        </p:nvSpPr>
        <p:spPr bwMode="auto">
          <a:xfrm>
            <a:off x="2362200" y="3886200"/>
            <a:ext cx="6019800" cy="2289175"/>
          </a:xfrm>
          <a:prstGeom prst="rect">
            <a:avLst/>
          </a:prstGeom>
          <a:noFill/>
          <a:ln w="9525">
            <a:noFill/>
            <a:miter lim="800000"/>
            <a:headEnd/>
            <a:tailEnd/>
          </a:ln>
          <a:effectLst/>
        </p:spPr>
        <p:txBody>
          <a:bodyPr>
            <a:spAutoFit/>
          </a:bodyPr>
          <a:lstStyle/>
          <a:p>
            <a:pPr>
              <a:spcBef>
                <a:spcPct val="50000"/>
              </a:spcBef>
            </a:pPr>
            <a:r>
              <a:rPr lang="en-US"/>
              <a:t>The puppy was black with three white paws and one white ear.  It had a long tail with a white tip.</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 calcmode="lin" valueType="num">
                                      <p:cBhvr>
                                        <p:cTn id="7" dur="1000" fill="hold"/>
                                        <p:tgtEl>
                                          <p:spTgt spid="4105"/>
                                        </p:tgtEl>
                                        <p:attrNameLst>
                                          <p:attrName>ppt_w</p:attrName>
                                        </p:attrNameLst>
                                      </p:cBhvr>
                                      <p:tavLst>
                                        <p:tav tm="0">
                                          <p:val>
                                            <p:fltVal val="0"/>
                                          </p:val>
                                        </p:tav>
                                        <p:tav tm="100000">
                                          <p:val>
                                            <p:strVal val="#ppt_w"/>
                                          </p:val>
                                        </p:tav>
                                      </p:tavLst>
                                    </p:anim>
                                    <p:anim calcmode="lin" valueType="num">
                                      <p:cBhvr>
                                        <p:cTn id="8" dur="1000" fill="hold"/>
                                        <p:tgtEl>
                                          <p:spTgt spid="4105"/>
                                        </p:tgtEl>
                                        <p:attrNameLst>
                                          <p:attrName>ppt_h</p:attrName>
                                        </p:attrNameLst>
                                      </p:cBhvr>
                                      <p:tavLst>
                                        <p:tav tm="0">
                                          <p:val>
                                            <p:fltVal val="0"/>
                                          </p:val>
                                        </p:tav>
                                        <p:tav tm="100000">
                                          <p:val>
                                            <p:strVal val="#ppt_h"/>
                                          </p:val>
                                        </p:tav>
                                      </p:tavLst>
                                    </p:anim>
                                    <p:anim calcmode="lin" valueType="num">
                                      <p:cBhvr>
                                        <p:cTn id="9" dur="1000" fill="hold"/>
                                        <p:tgtEl>
                                          <p:spTgt spid="410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106"/>
                                        </p:tgtEl>
                                        <p:attrNameLst>
                                          <p:attrName>style.visibility</p:attrName>
                                        </p:attrNameLst>
                                      </p:cBhvr>
                                      <p:to>
                                        <p:strVal val="visible"/>
                                      </p:to>
                                    </p:set>
                                    <p:anim calcmode="lin" valueType="num">
                                      <p:cBhvr>
                                        <p:cTn id="15" dur="1000" fill="hold"/>
                                        <p:tgtEl>
                                          <p:spTgt spid="4106"/>
                                        </p:tgtEl>
                                        <p:attrNameLst>
                                          <p:attrName>ppt_w</p:attrName>
                                        </p:attrNameLst>
                                      </p:cBhvr>
                                      <p:tavLst>
                                        <p:tav tm="0">
                                          <p:val>
                                            <p:fltVal val="0"/>
                                          </p:val>
                                        </p:tav>
                                        <p:tav tm="100000">
                                          <p:val>
                                            <p:strVal val="#ppt_w"/>
                                          </p:val>
                                        </p:tav>
                                      </p:tavLst>
                                    </p:anim>
                                    <p:anim calcmode="lin" valueType="num">
                                      <p:cBhvr>
                                        <p:cTn id="16" dur="1000" fill="hold"/>
                                        <p:tgtEl>
                                          <p:spTgt spid="4106"/>
                                        </p:tgtEl>
                                        <p:attrNameLst>
                                          <p:attrName>ppt_h</p:attrName>
                                        </p:attrNameLst>
                                      </p:cBhvr>
                                      <p:tavLst>
                                        <p:tav tm="0">
                                          <p:val>
                                            <p:fltVal val="0"/>
                                          </p:val>
                                        </p:tav>
                                        <p:tav tm="100000">
                                          <p:val>
                                            <p:strVal val="#ppt_h"/>
                                          </p:val>
                                        </p:tav>
                                      </p:tavLst>
                                    </p:anim>
                                    <p:anim calcmode="lin" valueType="num">
                                      <p:cBhvr>
                                        <p:cTn id="17" dur="1000" fill="hold"/>
                                        <p:tgtEl>
                                          <p:spTgt spid="410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10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autoUpdateAnimBg="0"/>
      <p:bldP spid="410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6147"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6148"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6149"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6150"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6151"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6152"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6153" name="Text Box 9"/>
          <p:cNvSpPr txBox="1">
            <a:spLocks noChangeArrowheads="1"/>
          </p:cNvSpPr>
          <p:nvPr/>
        </p:nvSpPr>
        <p:spPr bwMode="auto">
          <a:xfrm>
            <a:off x="2286000" y="2133600"/>
            <a:ext cx="6400800" cy="1190625"/>
          </a:xfrm>
          <a:prstGeom prst="rect">
            <a:avLst/>
          </a:prstGeom>
          <a:noFill/>
          <a:ln w="9525">
            <a:noFill/>
            <a:miter lim="800000"/>
            <a:headEnd/>
            <a:tailEnd/>
          </a:ln>
          <a:effectLst/>
        </p:spPr>
        <p:txBody>
          <a:bodyPr>
            <a:spAutoFit/>
          </a:bodyPr>
          <a:lstStyle/>
          <a:p>
            <a:pPr>
              <a:spcBef>
                <a:spcPct val="50000"/>
              </a:spcBef>
            </a:pPr>
            <a:r>
              <a:rPr lang="en-US"/>
              <a:t>What sense is being used in the following sentences?</a:t>
            </a:r>
          </a:p>
        </p:txBody>
      </p:sp>
      <p:sp>
        <p:nvSpPr>
          <p:cNvPr id="6154" name="Text Box 10"/>
          <p:cNvSpPr txBox="1">
            <a:spLocks noChangeArrowheads="1"/>
          </p:cNvSpPr>
          <p:nvPr/>
        </p:nvSpPr>
        <p:spPr bwMode="auto">
          <a:xfrm>
            <a:off x="2209800" y="3581400"/>
            <a:ext cx="6629400" cy="2838450"/>
          </a:xfrm>
          <a:prstGeom prst="rect">
            <a:avLst/>
          </a:prstGeom>
          <a:noFill/>
          <a:ln w="9525">
            <a:noFill/>
            <a:miter lim="800000"/>
            <a:headEnd/>
            <a:tailEnd/>
          </a:ln>
          <a:effectLst/>
        </p:spPr>
        <p:txBody>
          <a:bodyPr>
            <a:spAutoFit/>
          </a:bodyPr>
          <a:lstStyle/>
          <a:p>
            <a:pPr>
              <a:spcBef>
                <a:spcPct val="50000"/>
              </a:spcBef>
            </a:pPr>
            <a:r>
              <a:rPr lang="en-US"/>
              <a:t>As we walked into the room, the floor boards creaked.  We knocked into a table and the glass vase hit the floor.  </a:t>
            </a:r>
            <a:r>
              <a:rPr lang="en-US" i="1"/>
              <a:t>Crash</a:t>
            </a:r>
            <a:r>
              <a:rPr lang="en-US"/>
              <a:t>!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linds(horizontal)">
                                      <p:cBhvr>
                                        <p:cTn id="7" dur="500"/>
                                        <p:tgtEl>
                                          <p:spTgt spid="61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4"/>
                                        </p:tgtEl>
                                        <p:attrNameLst>
                                          <p:attrName>style.visibility</p:attrName>
                                        </p:attrNameLst>
                                      </p:cBhvr>
                                      <p:to>
                                        <p:strVal val="visible"/>
                                      </p:to>
                                    </p:set>
                                    <p:animEffect transition="in" filter="blinds(horizontal)">
                                      <p:cBhvr>
                                        <p:cTn id="12"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utoUpdateAnimBg="0"/>
      <p:bldP spid="615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0483"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0484"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0485"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0486"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0487"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0488"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0489" name="Text Box 9"/>
          <p:cNvSpPr txBox="1">
            <a:spLocks noChangeArrowheads="1"/>
          </p:cNvSpPr>
          <p:nvPr/>
        </p:nvSpPr>
        <p:spPr bwMode="auto">
          <a:xfrm>
            <a:off x="2362200" y="2209800"/>
            <a:ext cx="6400800" cy="1190625"/>
          </a:xfrm>
          <a:prstGeom prst="rect">
            <a:avLst/>
          </a:prstGeom>
          <a:noFill/>
          <a:ln w="9525">
            <a:noFill/>
            <a:miter lim="800000"/>
            <a:headEnd/>
            <a:tailEnd/>
          </a:ln>
          <a:effectLst/>
        </p:spPr>
        <p:txBody>
          <a:bodyPr>
            <a:spAutoFit/>
          </a:bodyPr>
          <a:lstStyle/>
          <a:p>
            <a:pPr>
              <a:spcBef>
                <a:spcPct val="50000"/>
              </a:spcBef>
            </a:pPr>
            <a:r>
              <a:rPr lang="en-US"/>
              <a:t>What sense is being used in the following sentences?</a:t>
            </a:r>
          </a:p>
        </p:txBody>
      </p:sp>
      <p:sp>
        <p:nvSpPr>
          <p:cNvPr id="20490" name="Text Box 10"/>
          <p:cNvSpPr txBox="1">
            <a:spLocks noChangeArrowheads="1"/>
          </p:cNvSpPr>
          <p:nvPr/>
        </p:nvSpPr>
        <p:spPr bwMode="auto">
          <a:xfrm>
            <a:off x="2286000" y="3886200"/>
            <a:ext cx="6553200" cy="2289175"/>
          </a:xfrm>
          <a:prstGeom prst="rect">
            <a:avLst/>
          </a:prstGeom>
          <a:noFill/>
          <a:ln w="9525">
            <a:noFill/>
            <a:miter lim="800000"/>
            <a:headEnd/>
            <a:tailEnd/>
          </a:ln>
          <a:effectLst/>
        </p:spPr>
        <p:txBody>
          <a:bodyPr>
            <a:spAutoFit/>
          </a:bodyPr>
          <a:lstStyle/>
          <a:p>
            <a:pPr>
              <a:spcBef>
                <a:spcPct val="50000"/>
              </a:spcBef>
            </a:pPr>
            <a:r>
              <a:rPr lang="en-US"/>
              <a:t>The chocolate cake was so delicious.  It had peanut butter frosting which melted in your mouth. </a:t>
            </a: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barn(outHorizontal)">
                                      <p:cBhvr>
                                        <p:cTn id="7" dur="500"/>
                                        <p:tgtEl>
                                          <p:spTgt spid="2048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0490"/>
                                        </p:tgtEl>
                                        <p:attrNameLst>
                                          <p:attrName>style.visibility</p:attrName>
                                        </p:attrNameLst>
                                      </p:cBhvr>
                                      <p:to>
                                        <p:strVal val="visible"/>
                                      </p:to>
                                    </p:set>
                                    <p:animEffect transition="in" filter="barn(outHorizontal)">
                                      <p:cBhvr>
                                        <p:cTn id="12"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utoUpdateAnimBg="0"/>
      <p:bldP spid="2049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1507"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1508"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1509"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1510"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1511"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1512"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1513" name="Text Box 9"/>
          <p:cNvSpPr txBox="1">
            <a:spLocks noChangeArrowheads="1"/>
          </p:cNvSpPr>
          <p:nvPr/>
        </p:nvSpPr>
        <p:spPr bwMode="auto">
          <a:xfrm>
            <a:off x="2286000" y="2209800"/>
            <a:ext cx="6400800" cy="1190625"/>
          </a:xfrm>
          <a:prstGeom prst="rect">
            <a:avLst/>
          </a:prstGeom>
          <a:noFill/>
          <a:ln w="9525">
            <a:noFill/>
            <a:miter lim="800000"/>
            <a:headEnd/>
            <a:tailEnd/>
          </a:ln>
          <a:effectLst/>
        </p:spPr>
        <p:txBody>
          <a:bodyPr>
            <a:spAutoFit/>
          </a:bodyPr>
          <a:lstStyle/>
          <a:p>
            <a:pPr>
              <a:spcBef>
                <a:spcPct val="50000"/>
              </a:spcBef>
            </a:pPr>
            <a:r>
              <a:rPr lang="en-US"/>
              <a:t>What sense is being used in the following sentences?</a:t>
            </a:r>
          </a:p>
        </p:txBody>
      </p:sp>
      <p:sp>
        <p:nvSpPr>
          <p:cNvPr id="21514" name="Text Box 10"/>
          <p:cNvSpPr txBox="1">
            <a:spLocks noChangeArrowheads="1"/>
          </p:cNvSpPr>
          <p:nvPr/>
        </p:nvSpPr>
        <p:spPr bwMode="auto">
          <a:xfrm>
            <a:off x="2362200" y="4038600"/>
            <a:ext cx="5867400" cy="2289175"/>
          </a:xfrm>
          <a:prstGeom prst="rect">
            <a:avLst/>
          </a:prstGeom>
          <a:noFill/>
          <a:ln w="9525">
            <a:noFill/>
            <a:miter lim="800000"/>
            <a:headEnd/>
            <a:tailEnd/>
          </a:ln>
          <a:effectLst/>
        </p:spPr>
        <p:txBody>
          <a:bodyPr>
            <a:spAutoFit/>
          </a:bodyPr>
          <a:lstStyle/>
          <a:p>
            <a:pPr>
              <a:spcBef>
                <a:spcPct val="50000"/>
              </a:spcBef>
            </a:pPr>
            <a:r>
              <a:rPr lang="en-US"/>
              <a:t>As we pulled into the driveway, I could tell the hamburgers and hot dogs were on the grill.</a:t>
            </a: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13"/>
                                        </p:tgtEl>
                                        <p:attrNameLst>
                                          <p:attrName>style.visibility</p:attrName>
                                        </p:attrNameLst>
                                      </p:cBhvr>
                                      <p:to>
                                        <p:strVal val="visible"/>
                                      </p:to>
                                    </p:set>
                                    <p:animEffect transition="in" filter="box(in)">
                                      <p:cBhvr>
                                        <p:cTn id="7" dur="500"/>
                                        <p:tgtEl>
                                          <p:spTgt spid="215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14"/>
                                        </p:tgtEl>
                                        <p:attrNameLst>
                                          <p:attrName>style.visibility</p:attrName>
                                        </p:attrNameLst>
                                      </p:cBhvr>
                                      <p:to>
                                        <p:strVal val="visible"/>
                                      </p:to>
                                    </p:set>
                                    <p:animEffect transition="in" filter="box(in)">
                                      <p:cBhvr>
                                        <p:cTn id="12" dur="5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autoUpdateAnimBg="0"/>
      <p:bldP spid="2151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2531"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2532"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2533"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2534"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2535"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2536"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2537" name="Text Box 9"/>
          <p:cNvSpPr txBox="1">
            <a:spLocks noChangeArrowheads="1"/>
          </p:cNvSpPr>
          <p:nvPr/>
        </p:nvSpPr>
        <p:spPr bwMode="auto">
          <a:xfrm>
            <a:off x="2362200" y="2438400"/>
            <a:ext cx="6400800" cy="1190625"/>
          </a:xfrm>
          <a:prstGeom prst="rect">
            <a:avLst/>
          </a:prstGeom>
          <a:noFill/>
          <a:ln w="9525">
            <a:noFill/>
            <a:miter lim="800000"/>
            <a:headEnd/>
            <a:tailEnd/>
          </a:ln>
          <a:effectLst/>
        </p:spPr>
        <p:txBody>
          <a:bodyPr>
            <a:spAutoFit/>
          </a:bodyPr>
          <a:lstStyle/>
          <a:p>
            <a:pPr>
              <a:spcBef>
                <a:spcPct val="50000"/>
              </a:spcBef>
            </a:pPr>
            <a:r>
              <a:rPr lang="en-US"/>
              <a:t>What sense is being used in the following sentence?</a:t>
            </a:r>
          </a:p>
        </p:txBody>
      </p:sp>
      <p:sp>
        <p:nvSpPr>
          <p:cNvPr id="22538" name="Text Box 10"/>
          <p:cNvSpPr txBox="1">
            <a:spLocks noChangeArrowheads="1"/>
          </p:cNvSpPr>
          <p:nvPr/>
        </p:nvSpPr>
        <p:spPr bwMode="auto">
          <a:xfrm>
            <a:off x="2438400" y="4267200"/>
            <a:ext cx="5943600" cy="1739900"/>
          </a:xfrm>
          <a:prstGeom prst="rect">
            <a:avLst/>
          </a:prstGeom>
          <a:noFill/>
          <a:ln w="9525">
            <a:noFill/>
            <a:miter lim="800000"/>
            <a:headEnd/>
            <a:tailEnd/>
          </a:ln>
          <a:effectLst/>
        </p:spPr>
        <p:txBody>
          <a:bodyPr>
            <a:spAutoFit/>
          </a:bodyPr>
          <a:lstStyle/>
          <a:p>
            <a:pPr>
              <a:spcBef>
                <a:spcPct val="50000"/>
              </a:spcBef>
            </a:pPr>
            <a:r>
              <a:rPr lang="en-US"/>
              <a:t>The cool rain was hitting us in the face as we ran to the bus.</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2537"/>
                                        </p:tgtEl>
                                        <p:attrNameLst>
                                          <p:attrName>style.visibility</p:attrName>
                                        </p:attrNameLst>
                                      </p:cBhvr>
                                      <p:to>
                                        <p:strVal val="visible"/>
                                      </p:to>
                                    </p:set>
                                    <p:anim calcmode="lin" valueType="num">
                                      <p:cBhvr additive="base">
                                        <p:cTn id="7" dur="500" fill="hold"/>
                                        <p:tgtEl>
                                          <p:spTgt spid="22537"/>
                                        </p:tgtEl>
                                        <p:attrNameLst>
                                          <p:attrName>ppt_x</p:attrName>
                                        </p:attrNameLst>
                                      </p:cBhvr>
                                      <p:tavLst>
                                        <p:tav tm="0">
                                          <p:val>
                                            <p:strVal val="1+#ppt_w/2"/>
                                          </p:val>
                                        </p:tav>
                                        <p:tav tm="100000">
                                          <p:val>
                                            <p:strVal val="#ppt_x"/>
                                          </p:val>
                                        </p:tav>
                                      </p:tavLst>
                                    </p:anim>
                                    <p:anim calcmode="lin" valueType="num">
                                      <p:cBhvr additive="base">
                                        <p:cTn id="8" dur="500" fill="hold"/>
                                        <p:tgtEl>
                                          <p:spTgt spid="225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2538"/>
                                        </p:tgtEl>
                                        <p:attrNameLst>
                                          <p:attrName>style.visibility</p:attrName>
                                        </p:attrNameLst>
                                      </p:cBhvr>
                                      <p:to>
                                        <p:strVal val="visible"/>
                                      </p:to>
                                    </p:set>
                                    <p:anim calcmode="lin" valueType="num">
                                      <p:cBhvr additive="base">
                                        <p:cTn id="13" dur="500" fill="hold"/>
                                        <p:tgtEl>
                                          <p:spTgt spid="22538"/>
                                        </p:tgtEl>
                                        <p:attrNameLst>
                                          <p:attrName>ppt_x</p:attrName>
                                        </p:attrNameLst>
                                      </p:cBhvr>
                                      <p:tavLst>
                                        <p:tav tm="0">
                                          <p:val>
                                            <p:strVal val="1+#ppt_w/2"/>
                                          </p:val>
                                        </p:tav>
                                        <p:tav tm="100000">
                                          <p:val>
                                            <p:strVal val="#ppt_x"/>
                                          </p:val>
                                        </p:tav>
                                      </p:tavLst>
                                    </p:anim>
                                    <p:anim calcmode="lin" valueType="num">
                                      <p:cBhvr additive="base">
                                        <p:cTn id="14" dur="500" fill="hold"/>
                                        <p:tgtEl>
                                          <p:spTgt spid="225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autoUpdateAnimBg="0"/>
      <p:bldP spid="2253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026"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23555" name="Line 1027"/>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23556" name="Line 1028"/>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23557" name="Picture 1029"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23558" name="Text Box 1030"/>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23559" name="Picture 1031"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23560" name="Picture 1032"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23561" name="Text Box 1033"/>
          <p:cNvSpPr txBox="1">
            <a:spLocks noChangeArrowheads="1"/>
          </p:cNvSpPr>
          <p:nvPr/>
        </p:nvSpPr>
        <p:spPr bwMode="auto">
          <a:xfrm>
            <a:off x="2209800" y="2133600"/>
            <a:ext cx="6781800" cy="1190625"/>
          </a:xfrm>
          <a:prstGeom prst="rect">
            <a:avLst/>
          </a:prstGeom>
          <a:noFill/>
          <a:ln w="9525">
            <a:noFill/>
            <a:miter lim="800000"/>
            <a:headEnd/>
            <a:tailEnd/>
          </a:ln>
          <a:effectLst/>
        </p:spPr>
        <p:txBody>
          <a:bodyPr>
            <a:spAutoFit/>
          </a:bodyPr>
          <a:lstStyle/>
          <a:p>
            <a:pPr>
              <a:spcBef>
                <a:spcPct val="50000"/>
              </a:spcBef>
            </a:pPr>
            <a:r>
              <a:rPr lang="en-US"/>
              <a:t>When we write a description, we must remember to:</a:t>
            </a:r>
          </a:p>
        </p:txBody>
      </p:sp>
      <p:sp>
        <p:nvSpPr>
          <p:cNvPr id="23562" name="Text Box 1034"/>
          <p:cNvSpPr txBox="1">
            <a:spLocks noChangeArrowheads="1"/>
          </p:cNvSpPr>
          <p:nvPr/>
        </p:nvSpPr>
        <p:spPr bwMode="auto">
          <a:xfrm>
            <a:off x="2667000" y="3810000"/>
            <a:ext cx="6172200" cy="2289175"/>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begin with interesting opening sentences that tell what the description is about</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 calcmode="lin" valueType="num">
                                      <p:cBhvr>
                                        <p:cTn id="7" dur="1000" fill="hold"/>
                                        <p:tgtEl>
                                          <p:spTgt spid="23561"/>
                                        </p:tgtEl>
                                        <p:attrNameLst>
                                          <p:attrName>ppt_w</p:attrName>
                                        </p:attrNameLst>
                                      </p:cBhvr>
                                      <p:tavLst>
                                        <p:tav tm="0">
                                          <p:val>
                                            <p:fltVal val="0"/>
                                          </p:val>
                                        </p:tav>
                                        <p:tav tm="100000">
                                          <p:val>
                                            <p:strVal val="#ppt_w"/>
                                          </p:val>
                                        </p:tav>
                                      </p:tavLst>
                                    </p:anim>
                                    <p:anim calcmode="lin" valueType="num">
                                      <p:cBhvr>
                                        <p:cTn id="8" dur="1000" fill="hold"/>
                                        <p:tgtEl>
                                          <p:spTgt spid="23561"/>
                                        </p:tgtEl>
                                        <p:attrNameLst>
                                          <p:attrName>ppt_h</p:attrName>
                                        </p:attrNameLst>
                                      </p:cBhvr>
                                      <p:tavLst>
                                        <p:tav tm="0">
                                          <p:val>
                                            <p:fltVal val="0"/>
                                          </p:val>
                                        </p:tav>
                                        <p:tav tm="100000">
                                          <p:val>
                                            <p:strVal val="#ppt_h"/>
                                          </p:val>
                                        </p:tav>
                                      </p:tavLst>
                                    </p:anim>
                                    <p:anim calcmode="lin" valueType="num">
                                      <p:cBhvr>
                                        <p:cTn id="9" dur="1000" fill="hold"/>
                                        <p:tgtEl>
                                          <p:spTgt spid="2356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6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3562"/>
                                        </p:tgtEl>
                                        <p:attrNameLst>
                                          <p:attrName>style.visibility</p:attrName>
                                        </p:attrNameLst>
                                      </p:cBhvr>
                                      <p:to>
                                        <p:strVal val="visible"/>
                                      </p:to>
                                    </p:set>
                                    <p:anim calcmode="lin" valueType="num">
                                      <p:cBhvr>
                                        <p:cTn id="15" dur="1000" fill="hold"/>
                                        <p:tgtEl>
                                          <p:spTgt spid="23562"/>
                                        </p:tgtEl>
                                        <p:attrNameLst>
                                          <p:attrName>ppt_w</p:attrName>
                                        </p:attrNameLst>
                                      </p:cBhvr>
                                      <p:tavLst>
                                        <p:tav tm="0">
                                          <p:val>
                                            <p:fltVal val="0"/>
                                          </p:val>
                                        </p:tav>
                                        <p:tav tm="100000">
                                          <p:val>
                                            <p:strVal val="#ppt_w"/>
                                          </p:val>
                                        </p:tav>
                                      </p:tavLst>
                                    </p:anim>
                                    <p:anim calcmode="lin" valueType="num">
                                      <p:cBhvr>
                                        <p:cTn id="16" dur="1000" fill="hold"/>
                                        <p:tgtEl>
                                          <p:spTgt spid="23562"/>
                                        </p:tgtEl>
                                        <p:attrNameLst>
                                          <p:attrName>ppt_h</p:attrName>
                                        </p:attrNameLst>
                                      </p:cBhvr>
                                      <p:tavLst>
                                        <p:tav tm="0">
                                          <p:val>
                                            <p:fltVal val="0"/>
                                          </p:val>
                                        </p:tav>
                                        <p:tav tm="100000">
                                          <p:val>
                                            <p:strVal val="#ppt_h"/>
                                          </p:val>
                                        </p:tav>
                                      </p:tavLst>
                                    </p:anim>
                                    <p:anim calcmode="lin" valueType="num">
                                      <p:cBhvr>
                                        <p:cTn id="17" dur="1000" fill="hold"/>
                                        <p:tgtEl>
                                          <p:spTgt spid="2356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356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autoUpdateAnimBg="0"/>
      <p:bldP spid="235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Program Files\Microsoft Office\Clipart\standard\stddir1\bd05012_.wmf"/>
          <p:cNvPicPr>
            <a:picLocks noChangeAspect="1" noChangeArrowheads="1"/>
          </p:cNvPicPr>
          <p:nvPr/>
        </p:nvPicPr>
        <p:blipFill>
          <a:blip r:embed="rId2" cstate="print"/>
          <a:srcRect/>
          <a:stretch>
            <a:fillRect/>
          </a:stretch>
        </p:blipFill>
        <p:spPr bwMode="auto">
          <a:xfrm>
            <a:off x="228600" y="304800"/>
            <a:ext cx="1447800" cy="1265238"/>
          </a:xfrm>
          <a:prstGeom prst="rect">
            <a:avLst/>
          </a:prstGeom>
          <a:noFill/>
        </p:spPr>
      </p:pic>
      <p:sp>
        <p:nvSpPr>
          <p:cNvPr id="7171" name="Line 3"/>
          <p:cNvSpPr>
            <a:spLocks noChangeShapeType="1"/>
          </p:cNvSpPr>
          <p:nvPr/>
        </p:nvSpPr>
        <p:spPr bwMode="auto">
          <a:xfrm flipH="1">
            <a:off x="1905000" y="0"/>
            <a:ext cx="0" cy="685800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sp>
        <p:nvSpPr>
          <p:cNvPr id="7172" name="Line 4"/>
          <p:cNvSpPr>
            <a:spLocks noChangeShapeType="1"/>
          </p:cNvSpPr>
          <p:nvPr/>
        </p:nvSpPr>
        <p:spPr bwMode="auto">
          <a:xfrm flipH="1">
            <a:off x="0" y="1752600"/>
            <a:ext cx="9144000" cy="0"/>
          </a:xfrm>
          <a:prstGeom prst="line">
            <a:avLst/>
          </a:prstGeom>
          <a:noFill/>
          <a:ln w="57150" cmpd="thickThin">
            <a:pattFill prst="zigZag">
              <a:fgClr>
                <a:schemeClr val="tx1"/>
              </a:fgClr>
              <a:bgClr>
                <a:srgbClr val="FFFFFF"/>
              </a:bgClr>
            </a:pattFill>
            <a:round/>
            <a:headEnd/>
            <a:tailEnd/>
          </a:ln>
          <a:effectLst/>
        </p:spPr>
        <p:txBody>
          <a:bodyPr/>
          <a:lstStyle/>
          <a:p>
            <a:endParaRPr lang="en-IN"/>
          </a:p>
        </p:txBody>
      </p:sp>
      <p:pic>
        <p:nvPicPr>
          <p:cNvPr id="7173" name="Picture 5" descr="C:\Program Files\Microsoft Office\Clipart\standard\stddir1\bd07215_.wmf"/>
          <p:cNvPicPr>
            <a:picLocks noChangeAspect="1" noChangeArrowheads="1"/>
          </p:cNvPicPr>
          <p:nvPr/>
        </p:nvPicPr>
        <p:blipFill>
          <a:blip r:embed="rId3" cstate="print"/>
          <a:srcRect/>
          <a:stretch>
            <a:fillRect/>
          </a:stretch>
        </p:blipFill>
        <p:spPr bwMode="auto">
          <a:xfrm>
            <a:off x="228600" y="2133600"/>
            <a:ext cx="1435100" cy="1147763"/>
          </a:xfrm>
          <a:prstGeom prst="rect">
            <a:avLst/>
          </a:prstGeom>
          <a:noFill/>
        </p:spPr>
      </p:pic>
      <p:sp>
        <p:nvSpPr>
          <p:cNvPr id="7174" name="Text Box 6"/>
          <p:cNvSpPr txBox="1">
            <a:spLocks noChangeArrowheads="1"/>
          </p:cNvSpPr>
          <p:nvPr/>
        </p:nvSpPr>
        <p:spPr bwMode="auto">
          <a:xfrm>
            <a:off x="2438400" y="533400"/>
            <a:ext cx="6172200" cy="762000"/>
          </a:xfrm>
          <a:prstGeom prst="rect">
            <a:avLst/>
          </a:prstGeom>
          <a:noFill/>
          <a:ln w="9525">
            <a:noFill/>
            <a:miter lim="800000"/>
            <a:headEnd/>
            <a:tailEnd/>
          </a:ln>
          <a:effectLst/>
        </p:spPr>
        <p:txBody>
          <a:bodyPr>
            <a:spAutoFit/>
          </a:bodyPr>
          <a:lstStyle/>
          <a:p>
            <a:pPr>
              <a:spcBef>
                <a:spcPct val="50000"/>
              </a:spcBef>
            </a:pPr>
            <a:r>
              <a:rPr lang="en-US" sz="4400" b="0">
                <a:latin typeface="Storybook" pitchFamily="2" charset="0"/>
              </a:rPr>
              <a:t>Descriptive Writing</a:t>
            </a:r>
          </a:p>
        </p:txBody>
      </p:sp>
      <p:pic>
        <p:nvPicPr>
          <p:cNvPr id="7175" name="Picture 7" descr="C:\Program Files\Microsoft Office\Clipart\standard\stddir1\bd04915_.wmf"/>
          <p:cNvPicPr>
            <a:picLocks noChangeAspect="1" noChangeArrowheads="1"/>
          </p:cNvPicPr>
          <p:nvPr/>
        </p:nvPicPr>
        <p:blipFill>
          <a:blip r:embed="rId4" cstate="print"/>
          <a:srcRect/>
          <a:stretch>
            <a:fillRect/>
          </a:stretch>
        </p:blipFill>
        <p:spPr bwMode="auto">
          <a:xfrm>
            <a:off x="533400" y="3581400"/>
            <a:ext cx="790575" cy="1125538"/>
          </a:xfrm>
          <a:prstGeom prst="rect">
            <a:avLst/>
          </a:prstGeom>
          <a:noFill/>
        </p:spPr>
      </p:pic>
      <p:pic>
        <p:nvPicPr>
          <p:cNvPr id="7176" name="Picture 8" descr="C:\Program Files\Microsoft Office\Clipart\standard\stddir1\bd07225_.wmf"/>
          <p:cNvPicPr>
            <a:picLocks noChangeAspect="1" noChangeArrowheads="1"/>
          </p:cNvPicPr>
          <p:nvPr/>
        </p:nvPicPr>
        <p:blipFill>
          <a:blip r:embed="rId5" cstate="print"/>
          <a:srcRect/>
          <a:stretch>
            <a:fillRect/>
          </a:stretch>
        </p:blipFill>
        <p:spPr bwMode="auto">
          <a:xfrm>
            <a:off x="228600" y="5334000"/>
            <a:ext cx="1447800" cy="1163638"/>
          </a:xfrm>
          <a:prstGeom prst="rect">
            <a:avLst/>
          </a:prstGeom>
          <a:noFill/>
        </p:spPr>
      </p:pic>
      <p:sp>
        <p:nvSpPr>
          <p:cNvPr id="7177" name="Text Box 9"/>
          <p:cNvSpPr txBox="1">
            <a:spLocks noChangeArrowheads="1"/>
          </p:cNvSpPr>
          <p:nvPr/>
        </p:nvSpPr>
        <p:spPr bwMode="auto">
          <a:xfrm>
            <a:off x="2209800" y="2133600"/>
            <a:ext cx="6629400" cy="173990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use exact, vivid words to create a picture in the reader’s mind</a:t>
            </a:r>
          </a:p>
        </p:txBody>
      </p:sp>
      <p:sp>
        <p:nvSpPr>
          <p:cNvPr id="7178" name="Text Box 10"/>
          <p:cNvSpPr txBox="1">
            <a:spLocks noChangeArrowheads="1"/>
          </p:cNvSpPr>
          <p:nvPr/>
        </p:nvSpPr>
        <p:spPr bwMode="auto">
          <a:xfrm>
            <a:off x="2286000" y="4419600"/>
            <a:ext cx="6096000" cy="173990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t> include important details about what you are describing</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additive="base">
                                        <p:cTn id="7" dur="500" fill="hold"/>
                                        <p:tgtEl>
                                          <p:spTgt spid="7177"/>
                                        </p:tgtEl>
                                        <p:attrNameLst>
                                          <p:attrName>ppt_x</p:attrName>
                                        </p:attrNameLst>
                                      </p:cBhvr>
                                      <p:tavLst>
                                        <p:tav tm="0">
                                          <p:val>
                                            <p:strVal val="0-#ppt_w/2"/>
                                          </p:val>
                                        </p:tav>
                                        <p:tav tm="100000">
                                          <p:val>
                                            <p:strVal val="#ppt_x"/>
                                          </p:val>
                                        </p:tav>
                                      </p:tavLst>
                                    </p:anim>
                                    <p:anim calcmode="lin" valueType="num">
                                      <p:cBhvr additive="base">
                                        <p:cTn id="8" dur="500" fill="hold"/>
                                        <p:tgtEl>
                                          <p:spTgt spid="717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178"/>
                                        </p:tgtEl>
                                        <p:attrNameLst>
                                          <p:attrName>style.visibility</p:attrName>
                                        </p:attrNameLst>
                                      </p:cBhvr>
                                      <p:to>
                                        <p:strVal val="visible"/>
                                      </p:to>
                                    </p:set>
                                    <p:anim calcmode="lin" valueType="num">
                                      <p:cBhvr additive="base">
                                        <p:cTn id="13" dur="500" fill="hold"/>
                                        <p:tgtEl>
                                          <p:spTgt spid="7178"/>
                                        </p:tgtEl>
                                        <p:attrNameLst>
                                          <p:attrName>ppt_x</p:attrName>
                                        </p:attrNameLst>
                                      </p:cBhvr>
                                      <p:tavLst>
                                        <p:tav tm="0">
                                          <p:val>
                                            <p:strVal val="0-#ppt_w/2"/>
                                          </p:val>
                                        </p:tav>
                                        <p:tav tm="100000">
                                          <p:val>
                                            <p:strVal val="#ppt_x"/>
                                          </p:val>
                                        </p:tav>
                                      </p:tavLst>
                                    </p:anim>
                                    <p:anim calcmode="lin" valueType="num">
                                      <p:cBhvr additive="base">
                                        <p:cTn id="14" dur="500" fill="hold"/>
                                        <p:tgtEl>
                                          <p:spTgt spid="717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utoUpdateAnimBg="0"/>
      <p:bldP spid="7178"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192</TotalTime>
  <Words>352</Words>
  <Application>Microsoft Office PowerPoint</Application>
  <PresentationFormat>On-screen Show (4:3)</PresentationFormat>
  <Paragraphs>39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Times New Roman</vt:lpstr>
      <vt:lpstr>Storybook</vt:lpstr>
      <vt:lpstr>Arial</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WPS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erndephy</dc:creator>
  <cp:lastModifiedBy>Neelima</cp:lastModifiedBy>
  <cp:revision>7</cp:revision>
  <dcterms:created xsi:type="dcterms:W3CDTF">2004-10-25T02:48:04Z</dcterms:created>
  <dcterms:modified xsi:type="dcterms:W3CDTF">2010-09-06T05:31:54Z</dcterms:modified>
</cp:coreProperties>
</file>